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28"/>
  </p:notesMasterIdLst>
  <p:sldIdLst>
    <p:sldId id="859" r:id="rId2"/>
    <p:sldId id="1238" r:id="rId3"/>
    <p:sldId id="1239" r:id="rId4"/>
    <p:sldId id="1240" r:id="rId5"/>
    <p:sldId id="1241" r:id="rId6"/>
    <p:sldId id="1242" r:id="rId7"/>
    <p:sldId id="1243" r:id="rId8"/>
    <p:sldId id="1244" r:id="rId9"/>
    <p:sldId id="1245" r:id="rId10"/>
    <p:sldId id="1246" r:id="rId11"/>
    <p:sldId id="1247" r:id="rId12"/>
    <p:sldId id="1248" r:id="rId13"/>
    <p:sldId id="1249" r:id="rId14"/>
    <p:sldId id="1250" r:id="rId15"/>
    <p:sldId id="1251" r:id="rId16"/>
    <p:sldId id="1252" r:id="rId17"/>
    <p:sldId id="1255" r:id="rId18"/>
    <p:sldId id="1254" r:id="rId19"/>
    <p:sldId id="1256" r:id="rId20"/>
    <p:sldId id="1258" r:id="rId21"/>
    <p:sldId id="1260" r:id="rId22"/>
    <p:sldId id="1263" r:id="rId23"/>
    <p:sldId id="1264" r:id="rId24"/>
    <p:sldId id="1265" r:id="rId25"/>
    <p:sldId id="1267" r:id="rId26"/>
    <p:sldId id="1269" r:id="rId27"/>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AEEF"/>
    <a:srgbClr val="F38928"/>
    <a:srgbClr val="FBC9BC"/>
    <a:srgbClr val="FEE2D1"/>
    <a:srgbClr val="F36821"/>
    <a:srgbClr val="D3ECE9"/>
    <a:srgbClr val="E6E1EF"/>
    <a:srgbClr val="FF0000"/>
    <a:srgbClr val="8DC369"/>
    <a:srgbClr val="0099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1860" autoAdjust="0"/>
    <p:restoredTop sz="94606" autoAdjust="0"/>
  </p:normalViewPr>
  <p:slideViewPr>
    <p:cSldViewPr>
      <p:cViewPr varScale="1">
        <p:scale>
          <a:sx n="111" d="100"/>
          <a:sy n="111" d="100"/>
        </p:scale>
        <p:origin x="690" y="126"/>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2025/11/16</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6" name="文本框 5"/>
          <p:cNvSpPr txBox="1"/>
          <p:nvPr userDrawn="1"/>
        </p:nvSpPr>
        <p:spPr>
          <a:xfrm>
            <a:off x="3718942" y="-27384"/>
            <a:ext cx="8208912"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中考总复习 道德与法治 人教版</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2025/11/16</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334327" y="1779781"/>
            <a:ext cx="11523345" cy="2585323"/>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综合测试卷五</a:t>
            </a:r>
            <a:endParaRPr lang="en-US" altLang="zh-CN" sz="540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a:p>
            <a:pPr algn="ctr" eaLnBrk="1" fontAlgn="auto" hangingPunct="1">
              <a:lnSpc>
                <a:spcPct val="150000"/>
              </a:lnSpc>
              <a:spcBef>
                <a:spcPts val="0"/>
              </a:spcBef>
              <a:spcAft>
                <a:spcPts val="0"/>
              </a:spcAft>
            </a:pP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（考查范围：九年级上册）</a:t>
            </a:r>
            <a:endParaRPr lang="zh-CN" altLang="en-US" sz="54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256957"/>
            <a:ext cx="11485848" cy="3900235"/>
          </a:xfrm>
        </p:spPr>
        <p:txBody>
          <a:bodyPr/>
          <a:lstStyle/>
          <a:p>
            <a:pPr hangingPunct="0">
              <a:spcAft>
                <a:spcPts val="0"/>
              </a:spcAft>
              <a:tabLst>
                <a:tab pos="2790825" algn="l"/>
                <a:tab pos="5490845" algn="l"/>
                <a:tab pos="801116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9</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河北中考</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）《河北省</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年家电以旧换新实施细则》规定，个人消费者购买</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级能效家电、按照产品销售价格的</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％予以补贴；购买</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级能效家电，按照产品销售价格的</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15</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％予以补贴。鼓励采取</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交旧＋换新</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消费模式，将回收的废旧家电交由正规拆解企业处置，畅通再生资源回收渠道。这些规定的执行有利于（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90825" algn="l"/>
                <a:tab pos="5490845" algn="l"/>
                <a:tab pos="8011160"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保护家电企业的知识产权</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建设资源节约型社会</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90825" algn="l"/>
                <a:tab pos="5490845" algn="l"/>
                <a:tab pos="8011160"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践行低碳的生产生活方式</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④</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促进城乡经济协调发展</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90825" algn="l"/>
                <a:tab pos="5490845" algn="l"/>
                <a:tab pos="80111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.①③</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.①④</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.②③</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.②④</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10021142" y="3027997"/>
            <a:ext cx="407484" cy="461665"/>
          </a:xfrm>
          <a:prstGeom prst="rect">
            <a:avLst/>
          </a:prstGeom>
        </p:spPr>
        <p:txBody>
          <a:bodyPr wrap="none">
            <a:spAutoFit/>
          </a:bodyPr>
          <a:lstStyle/>
          <a:p>
            <a:r>
              <a:rPr lang="en-US" altLang="zh-CN" sz="2400" smtClean="0"/>
              <a:t>C</a:t>
            </a:r>
            <a:endParaRPr lang="zh-CN" altLang="en-US"/>
          </a:p>
        </p:txBody>
      </p:sp>
    </p:spTree>
    <p:extLst>
      <p:ext uri="{BB962C8B-B14F-4D97-AF65-F5344CB8AC3E}">
        <p14:creationId xmlns:p14="http://schemas.microsoft.com/office/powerpoint/2010/main" val="5308234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378907"/>
            <a:ext cx="11485848" cy="3346237"/>
          </a:xfrm>
        </p:spPr>
        <p:txBody>
          <a:bodyPr/>
          <a:lstStyle/>
          <a:p>
            <a:pPr hangingPunct="0">
              <a:spcAft>
                <a:spcPts val="0"/>
              </a:spcAft>
              <a:tabLst>
                <a:tab pos="2790825" algn="l"/>
                <a:tab pos="5490845" algn="l"/>
                <a:tab pos="801116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无锡中考</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）江苏省文化和旅游厅设计制作的水韵江苏</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美的人文</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旅游地图，标注并专题介绍全省革命纪念馆和红色旅游经典景区，优化升级红色遗产的传播生态链。这样做的意义在于（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90825" algn="l"/>
                <a:tab pos="5490845" algn="l"/>
                <a:tab pos="8011160"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牢记先烈功绩</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弘扬民族精神</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传承革命文化</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凝聚价值追求</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挖掘红色资源</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汲取精神力量</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④</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增强爱国意识</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培养革命英雄</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90825" algn="l"/>
                <a:tab pos="5490845" algn="l"/>
                <a:tab pos="80111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.①②③</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.①②④</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.①③④</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.②③④</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4536908" y="2585320"/>
            <a:ext cx="407484" cy="461665"/>
          </a:xfrm>
          <a:prstGeom prst="rect">
            <a:avLst/>
          </a:prstGeom>
        </p:spPr>
        <p:txBody>
          <a:bodyPr wrap="none">
            <a:spAutoFit/>
          </a:bodyPr>
          <a:lstStyle/>
          <a:p>
            <a:r>
              <a:rPr lang="en-US" altLang="zh-CN" sz="2400" smtClean="0"/>
              <a:t>A</a:t>
            </a:r>
            <a:endParaRPr lang="zh-CN" altLang="en-US"/>
          </a:p>
        </p:txBody>
      </p:sp>
    </p:spTree>
    <p:extLst>
      <p:ext uri="{BB962C8B-B14F-4D97-AF65-F5344CB8AC3E}">
        <p14:creationId xmlns:p14="http://schemas.microsoft.com/office/powerpoint/2010/main" val="42245751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562228"/>
          </a:xfrm>
        </p:spPr>
        <p:txBody>
          <a:bodyPr/>
          <a:lstStyle/>
          <a:p>
            <a:pPr hangingPunct="0">
              <a:spcAft>
                <a:spcPts val="0"/>
              </a:spcAft>
              <a:tabLst>
                <a:tab pos="2790825" algn="l"/>
                <a:tab pos="5490845" algn="l"/>
                <a:tab pos="801116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11</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河南中考</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北宋史学家司马光写给儿子的家书《训俭示康》广为传诵，在他的教导下，他的儿子成为了国家有用之才；近代思想家梁启超在家书中常教育孩子们把个人努力和对社会的贡献紧密联系在一起，他的子女都在各自的领域为国家作贡献；老一辈革命家滕代远家教严格，家风清廉，他曾写信叮嘱儿子要养成战斗作风，他的儿子后来被评为</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雷锋式的好干部</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。这说明（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90825" algn="l"/>
                <a:tab pos="5490845" algn="l"/>
                <a:tab pos="8011160"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家书能起到传递情感、教育子女的重要作用</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90825" algn="l"/>
                <a:tab pos="5490845" algn="l"/>
                <a:tab pos="8011160"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我们应该传承优良家风</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弘扬中华传统美德</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90825" algn="l"/>
                <a:tab pos="5490845" algn="l"/>
                <a:tab pos="8011160"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家庭应传承以爱国主义为核心的时代精神</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90825" algn="l"/>
                <a:tab pos="5490845" algn="l"/>
                <a:tab pos="8011160"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④</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父母必须经常写家书才能使子女事业成功</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90825" algn="l"/>
                <a:tab pos="5490845" algn="l"/>
                <a:tab pos="80111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.①②</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.①③</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.②④</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.③④</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7581496" y="3063527"/>
            <a:ext cx="407484" cy="461665"/>
          </a:xfrm>
          <a:prstGeom prst="rect">
            <a:avLst/>
          </a:prstGeom>
        </p:spPr>
        <p:txBody>
          <a:bodyPr wrap="none">
            <a:spAutoFit/>
          </a:bodyPr>
          <a:lstStyle/>
          <a:p>
            <a:r>
              <a:rPr lang="en-US" altLang="zh-CN" sz="2400" smtClean="0"/>
              <a:t>A</a:t>
            </a:r>
            <a:endParaRPr lang="zh-CN" altLang="en-US"/>
          </a:p>
        </p:txBody>
      </p:sp>
    </p:spTree>
    <p:extLst>
      <p:ext uri="{BB962C8B-B14F-4D97-AF65-F5344CB8AC3E}">
        <p14:creationId xmlns:p14="http://schemas.microsoft.com/office/powerpoint/2010/main" val="1846056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328965"/>
            <a:ext cx="11485848" cy="3900235"/>
          </a:xfrm>
        </p:spPr>
        <p:txBody>
          <a:bodyPr/>
          <a:lstStyle/>
          <a:p>
            <a:pPr hangingPunct="0">
              <a:spcAft>
                <a:spcPts val="0"/>
              </a:spcAft>
              <a:tabLst>
                <a:tab pos="2790825" algn="l"/>
                <a:tab pos="5490845" algn="l"/>
                <a:tab pos="801116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12</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淮安中考</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）淮安市正全面建设长三角北部现代化中心城市，向</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新</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而行，提</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质</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转型，为新质生产力</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蓄势赋能</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。促进淮安市新质生产力的发展，下列最合理的推导过程为（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90825" algn="l"/>
                <a:tab pos="5490845" algn="l"/>
                <a:tab pos="8011160"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加大教育投入</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推进教育改革</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加强企业主导的产学研深度融合</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推动传统生产力向新质生产力跃升</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④</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培养关键人才</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引进高层次领军人才</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90825" algn="l"/>
                <a:tab pos="5490845" algn="l"/>
                <a:tab pos="80111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④</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④</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90825" algn="l"/>
                <a:tab pos="5490845" algn="l"/>
                <a:tab pos="80111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④</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④</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3934966" y="2539026"/>
            <a:ext cx="389850" cy="461665"/>
          </a:xfrm>
          <a:prstGeom prst="rect">
            <a:avLst/>
          </a:prstGeom>
        </p:spPr>
        <p:txBody>
          <a:bodyPr wrap="none">
            <a:spAutoFit/>
          </a:bodyPr>
          <a:lstStyle/>
          <a:p>
            <a:r>
              <a:rPr lang="en-US" altLang="zh-CN" sz="2400" smtClean="0"/>
              <a:t>B</a:t>
            </a:r>
            <a:endParaRPr lang="zh-CN" altLang="en-US"/>
          </a:p>
        </p:txBody>
      </p:sp>
    </p:spTree>
    <p:extLst>
      <p:ext uri="{BB962C8B-B14F-4D97-AF65-F5344CB8AC3E}">
        <p14:creationId xmlns:p14="http://schemas.microsoft.com/office/powerpoint/2010/main" val="1633573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378907"/>
            <a:ext cx="11485848" cy="3346237"/>
          </a:xfrm>
        </p:spPr>
        <p:txBody>
          <a:bodyPr/>
          <a:lstStyle/>
          <a:p>
            <a:pPr hangingPunct="0">
              <a:spcAft>
                <a:spcPts val="0"/>
              </a:spcAft>
              <a:tabLst>
                <a:tab pos="2790825" algn="l"/>
                <a:tab pos="5490845" algn="l"/>
                <a:tab pos="801116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13</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苏州中考</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）经济大省挑大梁，江苏省不断提升发展的辐射带动力；加强与京津冀协同发展、粤港澳大湾区建设等战略的对接，深度融入高质量共建</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一带一路</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，做好援藏、援疆等对口帮扶工作。江苏省的举措体现了（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90825" algn="l"/>
                <a:tab pos="5490845" algn="l"/>
                <a:tab pos="8011160"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统筹区域协调发展的要求</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加强国际合作的中心工作</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90825" algn="l"/>
                <a:tab pos="5490845" algn="l"/>
                <a:tab pos="8011160"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促进各民族共同繁荣的方针</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④</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以改革创新为核心的民族精神</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90825" algn="l"/>
                <a:tab pos="5490845" algn="l"/>
                <a:tab pos="80111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.①③</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.①④</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.②③</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.②④</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9102290" y="2573108"/>
            <a:ext cx="407484" cy="461665"/>
          </a:xfrm>
          <a:prstGeom prst="rect">
            <a:avLst/>
          </a:prstGeom>
        </p:spPr>
        <p:txBody>
          <a:bodyPr wrap="none">
            <a:spAutoFit/>
          </a:bodyPr>
          <a:lstStyle/>
          <a:p>
            <a:r>
              <a:rPr lang="en-US" altLang="zh-CN" sz="2400" smtClean="0"/>
              <a:t>A</a:t>
            </a:r>
            <a:endParaRPr lang="zh-CN" altLang="en-US"/>
          </a:p>
        </p:txBody>
      </p:sp>
    </p:spTree>
    <p:extLst>
      <p:ext uri="{BB962C8B-B14F-4D97-AF65-F5344CB8AC3E}">
        <p14:creationId xmlns:p14="http://schemas.microsoft.com/office/powerpoint/2010/main" val="5146229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562228"/>
          </a:xfrm>
        </p:spPr>
        <p:txBody>
          <a:bodyPr/>
          <a:lstStyle/>
          <a:p>
            <a:pPr hangingPunct="0">
              <a:spcAft>
                <a:spcPts val="0"/>
              </a:spcAft>
              <a:tabLst>
                <a:tab pos="2790825" algn="l"/>
                <a:tab pos="5490845" algn="l"/>
                <a:tab pos="8011160" algn="l"/>
              </a:tabLst>
            </a:pP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二、 非选择题</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本大题共</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题</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共</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24</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90825" algn="l"/>
                <a:tab pos="5490845" algn="l"/>
                <a:tab pos="801116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14</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重庆中考</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）生态共治、成果共享，以法治力量让绿水青山的</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底色</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更亮。阅读材料，回答问题。</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hangingPunct="0">
              <a:spcAft>
                <a:spcPts val="0"/>
              </a:spcAft>
              <a:tabLst>
                <a:tab pos="2790825" algn="l"/>
                <a:tab pos="5490845" algn="l"/>
                <a:tab pos="8011160" algn="l"/>
              </a:tabLst>
            </a:pP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近年来</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全国各级检察机关充分运用法治力量服务生态文明建设</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取得了诸多成效</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涌现了一些典型案例。</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hangingPunct="0">
              <a:spcAft>
                <a:spcPts val="0"/>
              </a:spcAft>
              <a:tabLst>
                <a:tab pos="2790825" algn="l"/>
                <a:tab pos="5490845" algn="l"/>
                <a:tab pos="8011160" algn="l"/>
              </a:tabLst>
            </a:pP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因山脉、流域等地理单元多跨行政区划</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传统的行政区划司法管辖模式不能充分满足生态环境系统性保护治理的需要。</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Y</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检察院作为跨行政区划改革试点院</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集中管辖三个地级市环境资源类一审刑事案件。集中管辖以来</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Y</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检察院共受理环境资源类犯罪案件</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100</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余件</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提起公诉</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50</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余件。此外</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跨行政区划集中管辖办理案件还能一定程度避免地方干扰。</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9716118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328965"/>
            <a:ext cx="11485848" cy="3900235"/>
          </a:xfrm>
        </p:spPr>
        <p:txBody>
          <a:bodyPr/>
          <a:lstStyle/>
          <a:p>
            <a:pPr indent="609600" hangingPunct="0">
              <a:spcAft>
                <a:spcPts val="0"/>
              </a:spcAft>
              <a:tabLst>
                <a:tab pos="2790825" algn="l"/>
                <a:tab pos="5490845" algn="l"/>
                <a:tab pos="8011160" algn="l"/>
              </a:tabLst>
            </a:pP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重打击更重修复。</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Y</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检察院通过惩罚违法、教育转化等引导案件当事人开展替代性修复等工作</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让</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环境破坏者</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转变为</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生态修复者</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开展警示教育</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将法治理念、生态理念根植人们心中</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鼓励群众成为生态环境保护的宣传员、参与者、监督者。截至</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年</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月</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Y</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检察院依托多个生态修复基地</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协助修复土地</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4000</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余亩。</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hangingPunct="0">
              <a:spcAft>
                <a:spcPts val="0"/>
              </a:spcAft>
              <a:tabLst>
                <a:tab pos="2790825" algn="l"/>
                <a:tab pos="5490845" algn="l"/>
                <a:tab pos="80111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Y</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检察院高效履职</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以</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检察蓝</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守护</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生态绿</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筑牢生态保护屏障。</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90825" algn="l"/>
                <a:tab pos="5490845" algn="l"/>
                <a:tab pos="801116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请结合材料，运用我国国家机构、建设法治中国的相关知识，分析</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Y</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检察院是如何以</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检察蓝</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守护</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生态绿</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28964419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472981"/>
            <a:ext cx="11485848" cy="3900235"/>
          </a:xfrm>
        </p:spPr>
        <p:txBody>
          <a:bodyPr/>
          <a:lstStyle/>
          <a:p>
            <a:pPr hangingPunct="0">
              <a:spcAft>
                <a:spcPts val="0"/>
              </a:spcAft>
            </a:pP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①</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Y</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检察院坚持厉行法治，实行善治。</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②</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Y</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检察院作为国家法律监督机关，行使检察权，通过追诉环境资源类犯罪，维护社会秩序，维护社会公共利益；坚持公正司法，依法独立行使检察权，集中办理案件避免地方干扰，让每一个司法案件都体现公平正义。</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③</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Y</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检察院既重视发挥法律的规范作用，又重视发挥道德的教化作用，通过惩罚违法、教育转化、警示教育等举措，提升公民法治和生态文明素养，促进公民增强尊法学法守法用法意识，使公民成为法治的忠实崇尚者、自觉遵守者和坚定捍卫者。</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④</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Y</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检察院高质效履职筑牢生态保护屏障，以</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检察蓝</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守护</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生态绿</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19092527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441374"/>
          </a:xfrm>
        </p:spPr>
        <p:txBody>
          <a:bodyPr/>
          <a:lstStyle/>
          <a:p>
            <a:pPr hangingPunct="0">
              <a:lnSpc>
                <a:spcPct val="130000"/>
              </a:lnSpc>
              <a:spcAft>
                <a:spcPts val="0"/>
              </a:spcAft>
              <a:tabLst>
                <a:tab pos="2790825" algn="l"/>
                <a:tab pos="5490845" algn="l"/>
                <a:tab pos="801116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15</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云南中考节选</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讲好云南故事</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厚植家国情怀</a:t>
            </a:r>
            <a:r>
              <a:rPr lang="en-US" altLang="zh-CN">
                <a:solidFill>
                  <a:srgbClr val="000000"/>
                </a:solidFill>
                <a:latin typeface="黑体" panose="02010609060101010101" pitchFamily="49"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hangingPunct="0">
              <a:lnSpc>
                <a:spcPct val="130000"/>
              </a:lnSpc>
              <a:spcAft>
                <a:spcPts val="0"/>
              </a:spcAft>
              <a:tabLst>
                <a:tab pos="2790825" algn="l"/>
                <a:tab pos="5490845" algn="l"/>
                <a:tab pos="8011160" algn="l"/>
              </a:tabLst>
            </a:pP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云南省牢记习近平总书记嘱托</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把一件件实事办好</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让</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有一种叫云南的生活</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成为人民群众实实在在的生活写照。</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hangingPunct="0">
              <a:lnSpc>
                <a:spcPct val="130000"/>
              </a:lnSpc>
              <a:spcAft>
                <a:spcPts val="0"/>
              </a:spcAft>
              <a:tabLst>
                <a:tab pos="2790825" algn="l"/>
                <a:tab pos="5490845" algn="l"/>
                <a:tab pos="8011160" algn="l"/>
              </a:tabLst>
            </a:pP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云岭大地的发展变化</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数</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说着</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有一种叫云南的生活</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的时代特征</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tabLst>
                <a:tab pos="2790825" algn="l"/>
                <a:tab pos="5490845" algn="l"/>
                <a:tab pos="80111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2022</a:t>
            </a:r>
            <a:r>
              <a:rPr lang="en-US" altLang="zh-CN">
                <a:solidFill>
                  <a:srgbClr val="000000"/>
                </a:solidFill>
                <a:latin typeface="黑体" panose="02010609060101010101" pitchFamily="49"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年云南省居民人均可支配收</a:t>
            </a:r>
            <a:r>
              <a:rPr lang="zh-CN" altLang="zh-CN"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入</a:t>
            </a:r>
            <a:r>
              <a:rPr lang="en-US" altLang="zh-CN"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2022</a:t>
            </a:r>
            <a:r>
              <a:rPr lang="en-US" altLang="zh-CN" smtClean="0">
                <a:solidFill>
                  <a:srgbClr val="000000"/>
                </a:solidFill>
                <a:latin typeface="黑体" panose="02010609060101010101" pitchFamily="49"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年云南省有效发明专利数</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fm42.jpg" descr="id:2147486677;FounderCES"/>
          <p:cNvPicPr/>
          <p:nvPr/>
        </p:nvPicPr>
        <p:blipFill>
          <a:blip r:embed="rId2">
            <a:clrChange>
              <a:clrFrom>
                <a:srgbClr val="FFFFFF"/>
              </a:clrFrom>
              <a:clrTo>
                <a:srgbClr val="FFFFFF">
                  <a:alpha val="0"/>
                </a:srgbClr>
              </a:clrTo>
            </a:clrChange>
          </a:blip>
          <a:stretch>
            <a:fillRect/>
          </a:stretch>
        </p:blipFill>
        <p:spPr>
          <a:xfrm>
            <a:off x="1558702" y="3212976"/>
            <a:ext cx="3378715" cy="2854399"/>
          </a:xfrm>
          <a:prstGeom prst="rect">
            <a:avLst/>
          </a:prstGeom>
        </p:spPr>
      </p:pic>
      <p:pic>
        <p:nvPicPr>
          <p:cNvPr id="5" name="fm43.jpg" descr="id:2147486684;FounderCES"/>
          <p:cNvPicPr/>
          <p:nvPr/>
        </p:nvPicPr>
        <p:blipFill>
          <a:blip r:embed="rId3">
            <a:clrChange>
              <a:clrFrom>
                <a:srgbClr val="FFFFFF"/>
              </a:clrFrom>
              <a:clrTo>
                <a:srgbClr val="FFFFFF">
                  <a:alpha val="0"/>
                </a:srgbClr>
              </a:clrTo>
            </a:clrChange>
          </a:blip>
          <a:stretch>
            <a:fillRect/>
          </a:stretch>
        </p:blipFill>
        <p:spPr>
          <a:xfrm>
            <a:off x="7391350" y="3212976"/>
            <a:ext cx="3606380" cy="2840182"/>
          </a:xfrm>
          <a:prstGeom prst="rect">
            <a:avLst/>
          </a:prstGeom>
        </p:spPr>
      </p:pic>
      <p:sp>
        <p:nvSpPr>
          <p:cNvPr id="7" name="矩形 6"/>
          <p:cNvSpPr/>
          <p:nvPr/>
        </p:nvSpPr>
        <p:spPr>
          <a:xfrm>
            <a:off x="2924893" y="5949280"/>
            <a:ext cx="646331" cy="576248"/>
          </a:xfrm>
          <a:prstGeom prst="rect">
            <a:avLst/>
          </a:prstGeom>
        </p:spPr>
        <p:txBody>
          <a:bodyPr wrap="none">
            <a:spAutoFit/>
          </a:bodyPr>
          <a:lstStyle/>
          <a:p>
            <a:pPr algn="just">
              <a:lnSpc>
                <a:spcPct val="150000"/>
              </a:lnSpc>
              <a:spcAft>
                <a:spcPts val="0"/>
              </a:spcAft>
              <a:tabLst>
                <a:tab pos="2790825" algn="l"/>
                <a:tab pos="5490845" algn="l"/>
                <a:tab pos="8011160" algn="l"/>
              </a:tabLst>
            </a:pPr>
            <a:r>
              <a:rPr lang="zh-CN" altLang="zh-CN" sz="2400" b="0">
                <a:solidFill>
                  <a:srgbClr val="000000"/>
                </a:solidFill>
                <a:cs typeface="Times New Roman" panose="02020603050405020304" pitchFamily="18" charset="0"/>
              </a:rPr>
              <a:t>图</a:t>
            </a:r>
            <a:r>
              <a:rPr lang="en-US" altLang="zh-CN" sz="2400" b="0">
                <a:solidFill>
                  <a:srgbClr val="000000"/>
                </a:solidFill>
                <a:cs typeface="Times New Roman" panose="02020603050405020304" pitchFamily="18" charset="0"/>
              </a:rPr>
              <a:t>1</a:t>
            </a:r>
            <a:endParaRPr lang="zh-CN" altLang="zh-CN" sz="1200" b="0">
              <a:solidFill>
                <a:srgbClr val="000000"/>
              </a:solidFill>
              <a:cs typeface="Times New Roman" panose="02020603050405020304" pitchFamily="18" charset="0"/>
            </a:endParaRPr>
          </a:p>
        </p:txBody>
      </p:sp>
      <p:sp>
        <p:nvSpPr>
          <p:cNvPr id="8" name="矩形 7"/>
          <p:cNvSpPr/>
          <p:nvPr/>
        </p:nvSpPr>
        <p:spPr>
          <a:xfrm>
            <a:off x="9047534" y="5949280"/>
            <a:ext cx="646331" cy="576248"/>
          </a:xfrm>
          <a:prstGeom prst="rect">
            <a:avLst/>
          </a:prstGeom>
        </p:spPr>
        <p:txBody>
          <a:bodyPr wrap="none">
            <a:spAutoFit/>
          </a:bodyPr>
          <a:lstStyle/>
          <a:p>
            <a:pPr algn="just">
              <a:lnSpc>
                <a:spcPct val="150000"/>
              </a:lnSpc>
              <a:spcAft>
                <a:spcPts val="0"/>
              </a:spcAft>
              <a:tabLst>
                <a:tab pos="2790825" algn="l"/>
                <a:tab pos="5490845" algn="l"/>
                <a:tab pos="8011160" algn="l"/>
              </a:tabLst>
            </a:pPr>
            <a:r>
              <a:rPr lang="zh-CN" altLang="zh-CN" sz="2400" b="0" smtClean="0">
                <a:solidFill>
                  <a:srgbClr val="000000"/>
                </a:solidFill>
                <a:cs typeface="Times New Roman" panose="02020603050405020304" pitchFamily="18" charset="0"/>
              </a:rPr>
              <a:t>图</a:t>
            </a:r>
            <a:r>
              <a:rPr lang="en-US" altLang="zh-CN" sz="2400" b="0" smtClean="0">
                <a:solidFill>
                  <a:srgbClr val="000000"/>
                </a:solidFill>
                <a:cs typeface="Times New Roman" panose="02020603050405020304" pitchFamily="18" charset="0"/>
              </a:rPr>
              <a:t>2</a:t>
            </a:r>
            <a:endParaRPr lang="zh-CN" altLang="zh-CN" sz="1200" b="0">
              <a:solidFill>
                <a:srgbClr val="000000"/>
              </a:solidFill>
              <a:cs typeface="Times New Roman" panose="02020603050405020304" pitchFamily="18" charset="0"/>
            </a:endParaRPr>
          </a:p>
        </p:txBody>
      </p:sp>
    </p:spTree>
    <p:extLst>
      <p:ext uri="{BB962C8B-B14F-4D97-AF65-F5344CB8AC3E}">
        <p14:creationId xmlns:p14="http://schemas.microsoft.com/office/powerpoint/2010/main" val="356883372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2258288"/>
            <a:ext cx="11485848" cy="576248"/>
          </a:xfrm>
        </p:spPr>
        <p:txBody>
          <a:bodyPr/>
          <a:lstStyle/>
          <a:p>
            <a:pPr hangingPunct="0">
              <a:spcAft>
                <a:spcPts val="0"/>
              </a:spcAft>
              <a:tabLst>
                <a:tab pos="2790825" algn="l"/>
                <a:tab pos="5490845" algn="l"/>
                <a:tab pos="801116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）上述图表分别反映了哪些信息？（</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a:spLocks/>
          </p:cNvSpPr>
          <p:nvPr/>
        </p:nvSpPr>
        <p:spPr bwMode="auto">
          <a:xfrm>
            <a:off x="360854" y="2752868"/>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图</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2022</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2024</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年云南城乡居民收入持续增长，但城乡居民收入差距仍存在。</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图</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：云南省有效发明专利数量上升，科技创新能力增强，但国家级创新平台和高新技术企业数量不足，专精特新企业数量占比低。</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5567130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294258"/>
            <a:ext cx="11485848" cy="3970318"/>
          </a:xfrm>
        </p:spPr>
        <p:txBody>
          <a:bodyPr/>
          <a:lstStyle/>
          <a:p>
            <a:pPr hangingPunct="0">
              <a:spcAft>
                <a:spcPts val="0"/>
              </a:spcAft>
              <a:tabLst>
                <a:tab pos="2790825" algn="l"/>
                <a:tab pos="5490845" algn="l"/>
                <a:tab pos="8011160" algn="l"/>
              </a:tabLst>
            </a:pP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一、 单项选择题</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共</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13</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题</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每题</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计</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26</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分。每题只有一个选项是符合题意的</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tabLst>
                <a:tab pos="2790825" algn="l"/>
                <a:tab pos="5490845" algn="l"/>
                <a:tab pos="801116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山西中考</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）以下是我国部分年份国内生产总值统计图。由此可以推</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断</a:t>
            </a:r>
            <a:endPar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90825" algn="l"/>
                <a:tab pos="5490845" algn="l"/>
                <a:tab pos="8011160" algn="l"/>
              </a:tabLst>
            </a:pP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出</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90825" algn="l"/>
                <a:tab pos="5490845" algn="l"/>
                <a:tab pos="80111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我国是世界上最大的发展中国家</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90825" algn="l"/>
                <a:tab pos="5490845" algn="l"/>
                <a:tab pos="80111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我国统筹推进</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五位一体</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总体布局</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90825" algn="l"/>
                <a:tab pos="5490845" algn="l"/>
                <a:tab pos="80111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共同富裕是中国特色社会主义的本质要求</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90825" algn="l"/>
                <a:tab pos="5490845" algn="l"/>
                <a:tab pos="80111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进入新时代</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我国经济建设不断取得新成</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就</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6599262" y="2536978"/>
            <a:ext cx="5109091" cy="461665"/>
          </a:xfrm>
          <a:prstGeom prst="rect">
            <a:avLst/>
          </a:prstGeom>
        </p:spPr>
        <p:txBody>
          <a:bodyPr wrap="none">
            <a:spAutoFit/>
          </a:bodyPr>
          <a:lstStyle/>
          <a:p>
            <a:r>
              <a:rPr lang="en-US" altLang="zh-CN" sz="2400" b="0">
                <a:solidFill>
                  <a:srgbClr val="000000"/>
                </a:solidFill>
                <a:cs typeface="Times New Roman" panose="02020603050405020304" pitchFamily="18" charset="0"/>
              </a:rPr>
              <a:t>2013</a:t>
            </a:r>
            <a:r>
              <a:rPr lang="en-US" altLang="zh-CN" sz="2400" b="0">
                <a:solidFill>
                  <a:srgbClr val="000000"/>
                </a:solidFill>
                <a:latin typeface="黑体" panose="02010609060101010101" pitchFamily="49" charset="-122"/>
                <a:cs typeface="Times New Roman" panose="02020603050405020304" pitchFamily="18" charset="0"/>
              </a:rPr>
              <a:t>—</a:t>
            </a:r>
            <a:r>
              <a:rPr lang="en-US" altLang="zh-CN" sz="2400" b="0">
                <a:solidFill>
                  <a:srgbClr val="000000"/>
                </a:solidFill>
                <a:cs typeface="Times New Roman" panose="02020603050405020304" pitchFamily="18" charset="0"/>
              </a:rPr>
              <a:t>2024</a:t>
            </a:r>
            <a:r>
              <a:rPr lang="zh-CN" altLang="zh-CN" sz="2400" b="0">
                <a:solidFill>
                  <a:srgbClr val="000000"/>
                </a:solidFill>
                <a:ea typeface="黑体" panose="02010609060101010101" pitchFamily="49" charset="-122"/>
                <a:cs typeface="Times New Roman" panose="02020603050405020304" pitchFamily="18" charset="0"/>
              </a:rPr>
              <a:t>年部分年份国内生产总值</a:t>
            </a:r>
            <a:endParaRPr lang="zh-CN" altLang="en-US"/>
          </a:p>
        </p:txBody>
      </p:sp>
      <p:pic>
        <p:nvPicPr>
          <p:cNvPr id="5" name="fm40.jpg" descr="id:2147486655;FounderCES"/>
          <p:cNvPicPr/>
          <p:nvPr/>
        </p:nvPicPr>
        <p:blipFill>
          <a:blip r:embed="rId2"/>
          <a:stretch>
            <a:fillRect/>
          </a:stretch>
        </p:blipFill>
        <p:spPr>
          <a:xfrm>
            <a:off x="6671270" y="3041034"/>
            <a:ext cx="4883203" cy="2332182"/>
          </a:xfrm>
          <a:prstGeom prst="rect">
            <a:avLst/>
          </a:prstGeom>
        </p:spPr>
      </p:pic>
      <p:sp>
        <p:nvSpPr>
          <p:cNvPr id="6" name="矩形 5"/>
          <p:cNvSpPr/>
          <p:nvPr/>
        </p:nvSpPr>
        <p:spPr>
          <a:xfrm>
            <a:off x="1198662" y="2511099"/>
            <a:ext cx="407484" cy="461665"/>
          </a:xfrm>
          <a:prstGeom prst="rect">
            <a:avLst/>
          </a:prstGeom>
        </p:spPr>
        <p:txBody>
          <a:bodyPr wrap="none">
            <a:spAutoFit/>
          </a:bodyPr>
          <a:lstStyle/>
          <a:p>
            <a:r>
              <a:rPr lang="en-US" altLang="zh-CN" sz="2400"/>
              <a:t>D</a:t>
            </a:r>
            <a:endParaRPr lang="zh-CN" altLang="en-US"/>
          </a:p>
        </p:txBody>
      </p:sp>
    </p:spTree>
    <p:extLst>
      <p:ext uri="{BB962C8B-B14F-4D97-AF65-F5344CB8AC3E}">
        <p14:creationId xmlns:p14="http://schemas.microsoft.com/office/powerpoint/2010/main" val="23296758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632311"/>
          </a:xfrm>
        </p:spPr>
        <p:txBody>
          <a:bodyPr/>
          <a:lstStyle/>
          <a:p>
            <a:pPr hangingPunct="0">
              <a:spcAft>
                <a:spcPts val="0"/>
              </a:spcAft>
              <a:tabLst>
                <a:tab pos="2790825" algn="l"/>
                <a:tab pos="5490845" algn="l"/>
                <a:tab pos="801116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云南光荣厚重的革命传统</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诠释着</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有一种叫云南的生活</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守正向上的引领力。</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hangingPunct="0">
              <a:spcAft>
                <a:spcPts val="0"/>
              </a:spcAft>
              <a:tabLst>
                <a:tab pos="2790825" algn="l"/>
                <a:tab pos="5490845" algn="l"/>
                <a:tab pos="80111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年是中国人民抗日战争暨世界反法西斯战争胜利</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80</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周年。云南各族人民为抗日战争胜利作出了重大贡献。</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90825" algn="l"/>
                <a:tab pos="5490845" algn="l"/>
                <a:tab pos="801116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）某中学开展</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缅怀抗战英烈，发扬抗战精神</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主题探究活动，请你参与其中。（</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lvl="0" hangingPunct="0">
              <a:spcAft>
                <a:spcPts val="0"/>
              </a:spcAft>
              <a:tabLst>
                <a:tab pos="2790825" algn="l"/>
                <a:tab pos="5490845" algn="l"/>
                <a:tab pos="8011160" algn="l"/>
              </a:tabLst>
            </a:pP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资料</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在中国共产党倡导建立的抗日民族统一战线旗帜下</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云南省地方党组织领导成立了许多群众性的抗日救亡团体和组织</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增强了云南各族人民群众的凝聚力。</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lvl="0" hangingPunct="0">
              <a:spcAft>
                <a:spcPts val="0"/>
              </a:spcAft>
              <a:tabLst>
                <a:tab pos="2790825" algn="l"/>
                <a:tab pos="5490845" algn="l"/>
                <a:tab pos="8011160" algn="l"/>
              </a:tabLst>
            </a:pP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资料</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云南省各族人民排除万难</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积极修筑滇缅公路</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扩建和新建机场</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始终保证了对外通道的畅通</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42</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万云南子弟参军参战</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无数云南将士血洒疆场</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谱写了可歌可泣的英雄史</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诗</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67948309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180093"/>
            <a:ext cx="11485848" cy="1130246"/>
          </a:xfrm>
        </p:spPr>
        <p:txBody>
          <a:bodyPr/>
          <a:lstStyle/>
          <a:p>
            <a:pPr algn="dist" hangingPunct="0">
              <a:spcAft>
                <a:spcPts val="0"/>
              </a:spcAft>
              <a:tabLst>
                <a:tab pos="2790825" algn="l"/>
                <a:tab pos="5490845" algn="l"/>
                <a:tab pos="8011160" algn="l"/>
              </a:tabLst>
            </a:pP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任</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务</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：结合资料，运用所学知识分析云南省能为抗日战争胜利作出重大贡献</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a:t>
            </a:r>
            <a:endPar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90825" algn="l"/>
                <a:tab pos="5490845" algn="l"/>
                <a:tab pos="8011160" algn="l"/>
              </a:tabLst>
            </a:pP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原</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因。</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a:spLocks/>
          </p:cNvSpPr>
          <p:nvPr/>
        </p:nvSpPr>
        <p:spPr bwMode="auto">
          <a:xfrm>
            <a:off x="372070" y="2350805"/>
            <a:ext cx="11485848"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党的领导：党组织领导抗日团体，凝聚力量。</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群众支持：各族人民修筑公路、参军参战，全民抗战。</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民族精神：爱国主义精神激励云南子弟奋勇抗敌。</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内容占位符 1"/>
          <p:cNvSpPr txBox="1">
            <a:spLocks/>
          </p:cNvSpPr>
          <p:nvPr/>
        </p:nvSpPr>
        <p:spPr bwMode="auto">
          <a:xfrm>
            <a:off x="360854" y="3574757"/>
            <a:ext cx="11485848"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2790825" algn="l"/>
                <a:tab pos="5490845" algn="l"/>
                <a:tab pos="8011160" algn="l"/>
              </a:tabLst>
            </a:pP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任务</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：在生活中，我们应怎样继承优良革命传统，厚植家国情怀？</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内容占位符 2"/>
          <p:cNvSpPr txBox="1">
            <a:spLocks/>
          </p:cNvSpPr>
          <p:nvPr/>
        </p:nvSpPr>
        <p:spPr bwMode="auto">
          <a:xfrm>
            <a:off x="351818" y="4172887"/>
            <a:ext cx="11485848"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示例：学习抗战历史，弘扬爱国主义精神；参与爱国活动，如纪念英烈、参观纪念馆等；践行责任担当，将个人成长与国家发展结合；等等。</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40884440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692696"/>
            <a:ext cx="11485848" cy="5865195"/>
          </a:xfrm>
        </p:spPr>
        <p:txBody>
          <a:bodyPr/>
          <a:lstStyle/>
          <a:p>
            <a:pPr hangingPunct="0">
              <a:spcAft>
                <a:spcPts val="0"/>
              </a:spcAft>
              <a:tabLst>
                <a:tab pos="2790825" algn="l"/>
                <a:tab pos="5490845" algn="l"/>
                <a:tab pos="8011160" algn="l"/>
              </a:tabLst>
            </a:pP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云南独具魅力的优秀传统文化</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成为了</a:t>
            </a:r>
            <a:r>
              <a:rPr lang="en-US" altLang="zh-CN" sz="230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sz="2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有一种叫云南的生活</a:t>
            </a:r>
            <a:r>
              <a:rPr lang="en-US" altLang="zh-CN" sz="230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sz="2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的核心特质之一。</a:t>
            </a:r>
            <a:endPar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hangingPunct="0">
              <a:spcAft>
                <a:spcPts val="0"/>
              </a:spcAft>
              <a:tabLst>
                <a:tab pos="2790825" algn="l"/>
                <a:tab pos="5490845" algn="l"/>
                <a:tab pos="8011160" algn="l"/>
              </a:tabLst>
            </a:pPr>
            <a:r>
              <a:rPr lang="zh-CN" altLang="zh-CN" sz="2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截至</a:t>
            </a:r>
            <a:r>
              <a:rPr lang="en-US"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zh-CN" altLang="zh-CN" sz="2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年</a:t>
            </a:r>
            <a:r>
              <a:rPr lang="en-US"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sz="2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月</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云南省传统村落总数位列全国第一。云南红河阿者科村成功入选</a:t>
            </a:r>
            <a:r>
              <a:rPr lang="en-US"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zh-CN" altLang="zh-CN" sz="2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年世界</a:t>
            </a:r>
            <a:r>
              <a:rPr lang="en-US" altLang="zh-CN" sz="230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sz="2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最佳旅游乡村</a:t>
            </a:r>
            <a:r>
              <a:rPr lang="en-US" altLang="zh-CN" sz="230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sz="2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hangingPunct="0">
              <a:spcAft>
                <a:spcPts val="0"/>
              </a:spcAft>
              <a:tabLst>
                <a:tab pos="2790825" algn="l"/>
                <a:tab pos="5490845" algn="l"/>
                <a:tab pos="8011160" algn="l"/>
              </a:tabLst>
            </a:pPr>
            <a:r>
              <a:rPr lang="zh-CN" altLang="zh-CN" sz="2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初春时节</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小芸和家人踏访阿者科村</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采集到以下镜头。</a:t>
            </a:r>
            <a:endPar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hangingPunct="0">
              <a:spcAft>
                <a:spcPts val="0"/>
              </a:spcAft>
              <a:tabLst>
                <a:tab pos="2790825" algn="l"/>
                <a:tab pos="5490845" algn="l"/>
                <a:tab pos="8011160" algn="l"/>
              </a:tabLst>
            </a:pPr>
            <a:r>
              <a:rPr lang="zh-CN" altLang="zh-CN" sz="2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镜头一</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云海下</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森林、村寨、梯田、水系同构的生态环境资源利用方式</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折射出</a:t>
            </a:r>
            <a:r>
              <a:rPr lang="en-US" altLang="zh-CN" sz="230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sz="2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与自然共生</a:t>
            </a:r>
            <a:r>
              <a:rPr lang="en-US" altLang="zh-CN" sz="230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sz="2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的智慧。</a:t>
            </a:r>
            <a:endPar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hangingPunct="0">
              <a:spcAft>
                <a:spcPts val="0"/>
              </a:spcAft>
              <a:tabLst>
                <a:tab pos="2790825" algn="l"/>
                <a:tab pos="5490845" algn="l"/>
                <a:tab pos="8011160" algn="l"/>
              </a:tabLst>
            </a:pPr>
            <a:r>
              <a:rPr lang="zh-CN" altLang="zh-CN" sz="2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镜头二</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火塘边</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老人们讲述着勤俭节约、尊师重道、亲仁善邻等故事</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让美德流淌在一代代村民的日常生活中。</a:t>
            </a:r>
            <a:endPar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hangingPunct="0">
              <a:spcAft>
                <a:spcPts val="0"/>
              </a:spcAft>
              <a:tabLst>
                <a:tab pos="2790825" algn="l"/>
                <a:tab pos="5490845" algn="l"/>
                <a:tab pos="8011160" algn="l"/>
              </a:tabLst>
            </a:pPr>
            <a:r>
              <a:rPr lang="zh-CN" altLang="zh-CN" sz="2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镜头三</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古老的蘑菇房里</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年轻人利用新媒体传播织布、编织、竹艺等</a:t>
            </a:r>
            <a:r>
              <a:rPr lang="en-US" altLang="zh-CN" sz="230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sz="2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绝技</a:t>
            </a:r>
            <a:r>
              <a:rPr lang="en-US" altLang="zh-CN" sz="230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让这些传统文化焕发新的生机。</a:t>
            </a:r>
            <a:endPar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90825" algn="l"/>
                <a:tab pos="5490845" algn="l"/>
                <a:tab pos="8011160" algn="l"/>
              </a:tabLst>
            </a:pP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）运用所学知识，从以上三个镜头中分别总结阿者科村的成功经验。（</a:t>
            </a:r>
            <a:r>
              <a:rPr lang="en-US"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sz="2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70281756"/>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2248812"/>
            <a:ext cx="11485848" cy="1684244"/>
          </a:xfrm>
        </p:spPr>
        <p:txBody>
          <a:bodyPr/>
          <a:lstStyle/>
          <a:p>
            <a:pPr hangingPunct="0">
              <a:spcAft>
                <a:spcPts val="0"/>
              </a:spcAft>
            </a:pP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阿者科村的成功经验：</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镜头一：坚持人与自然和谐共生，利用生态资源发展旅游。</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镜头二：传承中华传统美德，通过美德故事教育村民。</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镜头三：利用新媒体传播中华传统文化，推动文化创新。</a:t>
            </a:r>
            <a:endParaRPr lang="zh-CN" altLang="zh-CN" sz="9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4018075479"/>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900235"/>
          </a:xfrm>
        </p:spPr>
        <p:txBody>
          <a:bodyPr/>
          <a:lstStyle/>
          <a:p>
            <a:pPr hangingPunct="0">
              <a:spcAft>
                <a:spcPts val="0"/>
              </a:spcAft>
              <a:tabLst>
                <a:tab pos="2790825" algn="l"/>
                <a:tab pos="5490845" algn="l"/>
                <a:tab pos="801116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16</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兴农模式他探索</a:t>
            </a:r>
            <a:r>
              <a:rPr lang="en-US" altLang="zh-CN">
                <a:solidFill>
                  <a:srgbClr val="000000"/>
                </a:solidFill>
                <a:latin typeface="黑体" panose="02010609060101010101" pitchFamily="49"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hangingPunct="0">
              <a:spcAft>
                <a:spcPts val="0"/>
              </a:spcAft>
              <a:tabLst>
                <a:tab pos="2790825" algn="l"/>
                <a:tab pos="5490845" algn="l"/>
                <a:tab pos="8011160" algn="l"/>
              </a:tabLst>
            </a:pP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扬州的祁贵仁</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辞去新闻记者的工作</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成为返乡创业的</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新农人</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。他在创业中形成了农业种植</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电商销售</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产学研</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亲子研学的</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现代农业发展模式。创业的第一年</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由于缺乏实际种植经验而损失了一笔钱</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但他没有放弃</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而是去寻求扬州大学教授的帮助</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积极探索培育新品种。对于培育出的新品种</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他没有</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私藏</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而是以培训的方式免费向周围乡镇的种植户推广</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帮助农民共同致富。</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90825" algn="l"/>
                <a:tab pos="5490845" algn="l"/>
                <a:tab pos="801116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）你从祁贵仁身上汲取了哪些力量？（</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a:spLocks/>
          </p:cNvSpPr>
          <p:nvPr/>
        </p:nvSpPr>
        <p:spPr bwMode="auto">
          <a:xfrm>
            <a:off x="360854" y="4553068"/>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将个人理想与国家发展、民族复兴相结合。</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弘扬以改革创新为核心的时代精神。</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正确对待挫折，培养面对困难的坚强意志，在实践中学习，坚持知行合一。</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④</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践行友善的社会主义核心价值观。</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791877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998146"/>
          </a:xfrm>
        </p:spPr>
        <p:txBody>
          <a:bodyPr/>
          <a:lstStyle/>
          <a:p>
            <a:pPr hangingPunct="0">
              <a:lnSpc>
                <a:spcPct val="140000"/>
              </a:lnSpc>
              <a:spcAft>
                <a:spcPts val="0"/>
              </a:spcAft>
              <a:tabLst>
                <a:tab pos="2790825" algn="l"/>
                <a:tab pos="5490845" algn="l"/>
                <a:tab pos="8011160" algn="l"/>
              </a:tabLst>
            </a:pPr>
            <a:r>
              <a:rPr lang="en-US" altLang="zh-CN" sz="2300">
                <a:solidFill>
                  <a:srgbClr val="00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sz="23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文旅融合促发展</a:t>
            </a:r>
            <a:r>
              <a:rPr lang="en-US" altLang="zh-CN" sz="2300">
                <a:solidFill>
                  <a:srgbClr val="000000"/>
                </a:solidFill>
                <a:latin typeface="黑体" panose="02010609060101010101" pitchFamily="49" charset="-122"/>
                <a:ea typeface="宋体" panose="02010600030101010101" pitchFamily="2" charset="-122"/>
                <a:cs typeface="Times New Roman" panose="02020603050405020304" pitchFamily="18" charset="0"/>
              </a:rPr>
              <a:t>]</a:t>
            </a:r>
            <a:endPar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hangingPunct="0">
              <a:lnSpc>
                <a:spcPct val="140000"/>
              </a:lnSpc>
              <a:spcAft>
                <a:spcPts val="0"/>
              </a:spcAft>
              <a:tabLst>
                <a:tab pos="2790825" algn="l"/>
                <a:tab pos="5490845" algn="l"/>
                <a:tab pos="8011160" algn="l"/>
              </a:tabLst>
            </a:pPr>
            <a:r>
              <a:rPr lang="en-US" altLang="zh-CN" sz="230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sz="2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淄博烧烤</a:t>
            </a:r>
            <a:r>
              <a:rPr lang="en-US" altLang="zh-CN" sz="230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sz="2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冰雪尔滨</a:t>
            </a:r>
            <a:r>
              <a:rPr lang="en-US" altLang="zh-CN" sz="230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sz="2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簪花泉州</a:t>
            </a:r>
            <a:r>
              <a:rPr lang="en-US" altLang="zh-CN" sz="230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sz="2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等一个个出圈的网红城市</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实现了城市文旅流量的暴涨</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如何把流量变为</a:t>
            </a:r>
            <a:r>
              <a:rPr lang="en-US" altLang="zh-CN" sz="230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sz="2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留量</a:t>
            </a:r>
            <a:r>
              <a:rPr lang="en-US" altLang="zh-CN" sz="230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江苏的一些</a:t>
            </a:r>
            <a:r>
              <a:rPr lang="en-US" altLang="zh-CN" sz="230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sz="2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长红</a:t>
            </a:r>
            <a:r>
              <a:rPr lang="en-US" altLang="zh-CN" sz="230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sz="2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城市提供了样板</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扬州市有大量充满特色的历史文化公园、博物馆、美食和优良服务持续吸引着游客</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苏州市有完善的产业基础</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加强产业转型和升级</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持续发掘经济动能</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增加新的消费热点</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无锡市积极推进城市数字化转型、智慧化发展</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打造绿水青山的江南美景</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持续办好中国国际智能传播论坛</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面向</a:t>
            </a:r>
            <a:r>
              <a:rPr lang="en-US" altLang="zh-CN" sz="230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sz="2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一带一路</a:t>
            </a:r>
            <a:r>
              <a:rPr lang="en-US" altLang="zh-CN" sz="230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sz="2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合作伙伴开辟文化出口新方向</a:t>
            </a:r>
            <a:r>
              <a:rPr lang="en-US" altLang="zh-CN" sz="2300">
                <a:solidFill>
                  <a:srgbClr val="000000"/>
                </a:solidFill>
                <a:latin typeface="楷体" panose="02010609060101010101" pitchFamily="49" charset="-122"/>
                <a:ea typeface="宋体" panose="02010600030101010101" pitchFamily="2" charset="-122"/>
                <a:cs typeface="Times New Roman" panose="02020603050405020304" pitchFamily="18" charset="0"/>
              </a:rPr>
              <a:t>……</a:t>
            </a:r>
            <a:endPar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tabLst>
                <a:tab pos="2790825" algn="l"/>
                <a:tab pos="5490845" algn="l"/>
                <a:tab pos="8011160" algn="l"/>
              </a:tabLst>
            </a:pP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）请你结合材料和所学知识，说说江苏</a:t>
            </a:r>
            <a:r>
              <a:rPr lang="en-US" altLang="zh-CN" sz="23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网红</a:t>
            </a:r>
            <a:r>
              <a:rPr lang="en-US" altLang="zh-CN" sz="23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城市何以</a:t>
            </a:r>
            <a:r>
              <a:rPr lang="en-US" altLang="zh-CN" sz="23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长红</a:t>
            </a:r>
            <a:r>
              <a:rPr lang="en-US" altLang="zh-CN" sz="23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sz="2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a:spLocks/>
          </p:cNvSpPr>
          <p:nvPr/>
        </p:nvSpPr>
        <p:spPr bwMode="auto">
          <a:xfrm>
            <a:off x="360854" y="4699516"/>
            <a:ext cx="11485848" cy="15205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lnSpc>
                <a:spcPct val="140000"/>
              </a:lnSpc>
              <a:spcAft>
                <a:spcPts val="0"/>
              </a:spcAft>
            </a:pPr>
            <a:r>
              <a:rPr lang="en-US" altLang="zh-CN" sz="2300"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sz="23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需要有历史文化底蕴、良好的基础设施建设和服务水平。</a:t>
            </a:r>
            <a:r>
              <a:rPr lang="en-US" altLang="zh-CN" sz="2300"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sz="23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城市要推进经济高质量发展，优化经济结构，培育经济增长新动能。</a:t>
            </a:r>
            <a:r>
              <a:rPr lang="en-US" altLang="zh-CN" sz="2300"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sz="23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坚持新发展理念和创新发展之路。</a:t>
            </a:r>
            <a:r>
              <a:rPr lang="en-US" altLang="zh-CN" sz="2300"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④</a:t>
            </a:r>
            <a:r>
              <a:rPr lang="zh-CN" altLang="zh-CN" sz="23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坚持对外开放，构建以国内大循环为主体，国内国际双循环相互促进的新发展格局。 </a:t>
            </a:r>
            <a:endPar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9142369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481111"/>
          </a:xfrm>
        </p:spPr>
        <p:txBody>
          <a:bodyPr/>
          <a:lstStyle/>
          <a:p>
            <a:pPr hangingPunct="0">
              <a:lnSpc>
                <a:spcPct val="130000"/>
              </a:lnSpc>
              <a:spcAft>
                <a:spcPts val="0"/>
              </a:spcAft>
              <a:tabLst>
                <a:tab pos="2790825" algn="l"/>
                <a:tab pos="5490845" algn="l"/>
                <a:tab pos="8011160" algn="l"/>
              </a:tabLst>
            </a:pPr>
            <a:r>
              <a:rPr lang="en-US" altLang="zh-CN">
                <a:solidFill>
                  <a:srgbClr val="00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乡村振兴我出力</a:t>
            </a:r>
            <a:r>
              <a:rPr lang="en-US" altLang="zh-CN">
                <a:solidFill>
                  <a:srgbClr val="000000"/>
                </a:solidFill>
                <a:latin typeface="黑体" panose="02010609060101010101" pitchFamily="49"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tabLst>
                <a:tab pos="2790825" algn="l"/>
                <a:tab pos="5490845" algn="l"/>
                <a:tab pos="801116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）某校九年级（</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）班的学生调查乡村振兴进程中遇到的问题。下表是他们调查报告中的部分内容，请你完善该调查报告。（</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4" name="表格 3"/>
          <p:cNvGraphicFramePr>
            <a:graphicFrameLocks noGrp="1"/>
          </p:cNvGraphicFramePr>
          <p:nvPr>
            <p:extLst>
              <p:ext uri="{D42A27DB-BD31-4B8C-83A1-F6EECF244321}">
                <p14:modId xmlns:p14="http://schemas.microsoft.com/office/powerpoint/2010/main" val="2580053778"/>
              </p:ext>
            </p:extLst>
          </p:nvPr>
        </p:nvGraphicFramePr>
        <p:xfrm>
          <a:off x="406575" y="2204864"/>
          <a:ext cx="11377264" cy="3803904"/>
        </p:xfrm>
        <a:graphic>
          <a:graphicData uri="http://schemas.openxmlformats.org/drawingml/2006/table">
            <a:tbl>
              <a:tblPr firstRow="1" firstCol="1" bandRow="1"/>
              <a:tblGrid>
                <a:gridCol w="11377264">
                  <a:extLst>
                    <a:ext uri="{9D8B030D-6E8A-4147-A177-3AD203B41FA5}">
                      <a16:colId xmlns:a16="http://schemas.microsoft.com/office/drawing/2014/main" val="2450960609"/>
                    </a:ext>
                  </a:extLst>
                </a:gridCol>
              </a:tblGrid>
              <a:tr h="0">
                <a:tc>
                  <a:txBody>
                    <a:bodyPr/>
                    <a:lstStyle/>
                    <a:p>
                      <a:pPr algn="just" hangingPunct="0">
                        <a:lnSpc>
                          <a:spcPct val="130000"/>
                        </a:lnSpc>
                        <a:spcAft>
                          <a:spcPts val="0"/>
                        </a:spcAft>
                        <a:tabLst>
                          <a:tab pos="2790825" algn="l"/>
                          <a:tab pos="5490845" algn="l"/>
                          <a:tab pos="8011160" algn="l"/>
                        </a:tabLst>
                      </a:pP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问题</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人才缺失</a:t>
                      </a:r>
                      <a:r>
                        <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年轻人不愿意留在农村</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30000"/>
                        </a:lnSpc>
                        <a:spcAft>
                          <a:spcPts val="0"/>
                        </a:spcAft>
                        <a:tabLst>
                          <a:tab pos="2790825" algn="l"/>
                          <a:tab pos="5490845" algn="l"/>
                          <a:tab pos="8011160" algn="l"/>
                        </a:tabLst>
                      </a:pP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措施</a:t>
                      </a:r>
                      <a:r>
                        <a:rPr lang="zh-CN" sz="24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en-US" altLang="zh-CN" sz="24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30000"/>
                        </a:lnSpc>
                        <a:spcAft>
                          <a:spcPts val="0"/>
                        </a:spcAft>
                        <a:tabLst>
                          <a:tab pos="2790825" algn="l"/>
                          <a:tab pos="5490845" algn="l"/>
                          <a:tab pos="8011160" algn="l"/>
                        </a:tabLst>
                      </a:pPr>
                      <a:endParaRPr lang="en-US" altLang="zh-CN" sz="24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611385855"/>
                  </a:ext>
                </a:extLst>
              </a:tr>
              <a:tr h="0">
                <a:tc>
                  <a:txBody>
                    <a:bodyPr/>
                    <a:lstStyle/>
                    <a:p>
                      <a:pPr algn="just" hangingPunct="0">
                        <a:lnSpc>
                          <a:spcPct val="130000"/>
                        </a:lnSpc>
                        <a:spcAft>
                          <a:spcPts val="0"/>
                        </a:spcAft>
                        <a:tabLst>
                          <a:tab pos="2790825" algn="l"/>
                          <a:tab pos="5490845" algn="l"/>
                          <a:tab pos="8011160" algn="l"/>
                        </a:tabLst>
                      </a:pP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问题</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村里设置了垃圾桶</a:t>
                      </a:r>
                      <a:r>
                        <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垃圾依然随便丢</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30000"/>
                        </a:lnSpc>
                        <a:spcAft>
                          <a:spcPts val="0"/>
                        </a:spcAft>
                        <a:tabLst>
                          <a:tab pos="2790825" algn="l"/>
                          <a:tab pos="5490845" algn="l"/>
                          <a:tab pos="8011160" algn="l"/>
                        </a:tabLst>
                      </a:pP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措施</a:t>
                      </a:r>
                      <a:r>
                        <a:rPr lang="zh-CN" sz="24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en-US" altLang="zh-CN" sz="24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30000"/>
                        </a:lnSpc>
                        <a:spcAft>
                          <a:spcPts val="0"/>
                        </a:spcAft>
                        <a:tabLst>
                          <a:tab pos="2790825" algn="l"/>
                          <a:tab pos="5490845" algn="l"/>
                          <a:tab pos="8011160" algn="l"/>
                        </a:tabLst>
                      </a:pPr>
                      <a:endParaRPr lang="en-US" altLang="zh-CN" sz="24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670808949"/>
                  </a:ext>
                </a:extLst>
              </a:tr>
              <a:tr h="0">
                <a:tc>
                  <a:txBody>
                    <a:bodyPr/>
                    <a:lstStyle/>
                    <a:p>
                      <a:pPr algn="just" hangingPunct="0">
                        <a:lnSpc>
                          <a:spcPct val="130000"/>
                        </a:lnSpc>
                        <a:spcAft>
                          <a:spcPts val="0"/>
                        </a:spcAft>
                        <a:tabLst>
                          <a:tab pos="2790825" algn="l"/>
                          <a:tab pos="5490845" algn="l"/>
                          <a:tab pos="8011160" algn="l"/>
                        </a:tabLst>
                      </a:pP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问题</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r>
                        <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30000"/>
                        </a:lnSpc>
                        <a:spcAft>
                          <a:spcPts val="0"/>
                        </a:spcAft>
                        <a:tabLst>
                          <a:tab pos="2790825" algn="l"/>
                          <a:tab pos="5490845" algn="l"/>
                          <a:tab pos="8011160" algn="l"/>
                        </a:tabLst>
                      </a:pP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措施</a:t>
                      </a:r>
                      <a:r>
                        <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246964436"/>
                  </a:ext>
                </a:extLst>
              </a:tr>
            </a:tbl>
          </a:graphicData>
        </a:graphic>
      </p:graphicFrame>
      <p:sp>
        <p:nvSpPr>
          <p:cNvPr id="5" name="矩形 4"/>
          <p:cNvSpPr/>
          <p:nvPr/>
        </p:nvSpPr>
        <p:spPr>
          <a:xfrm>
            <a:off x="406576" y="2636912"/>
            <a:ext cx="11377264" cy="1052596"/>
          </a:xfrm>
          <a:prstGeom prst="rect">
            <a:avLst/>
          </a:prstGeom>
        </p:spPr>
        <p:txBody>
          <a:bodyPr wrap="square">
            <a:spAutoFit/>
          </a:bodyPr>
          <a:lstStyle/>
          <a:p>
            <a:pPr algn="just">
              <a:lnSpc>
                <a:spcPct val="130000"/>
              </a:lnSpc>
              <a:spcAft>
                <a:spcPts val="0"/>
              </a:spcAft>
            </a:pPr>
            <a:r>
              <a:rPr lang="en-US" altLang="zh-CN" sz="2400" smtClean="0">
                <a:cs typeface="Times New Roman" panose="02020603050405020304" pitchFamily="18" charset="0"/>
              </a:rPr>
              <a:t>          </a:t>
            </a:r>
            <a:r>
              <a:rPr lang="zh-CN" altLang="zh-CN" sz="2400" smtClean="0">
                <a:cs typeface="Times New Roman" panose="02020603050405020304" pitchFamily="18" charset="0"/>
              </a:rPr>
              <a:t>树</a:t>
            </a:r>
            <a:r>
              <a:rPr lang="zh-CN" altLang="zh-CN" sz="2400">
                <a:cs typeface="Times New Roman" panose="02020603050405020304" pitchFamily="18" charset="0"/>
              </a:rPr>
              <a:t>立正确的择业观，加强学习，努力提升自身素质，职业选择要满足国家和社会发展的需要。</a:t>
            </a:r>
            <a:endParaRPr lang="zh-CN" altLang="zh-CN" sz="900">
              <a:solidFill>
                <a:srgbClr val="000000"/>
              </a:solidFill>
              <a:cs typeface="Times New Roman" panose="02020603050405020304" pitchFamily="18" charset="0"/>
            </a:endParaRPr>
          </a:p>
        </p:txBody>
      </p:sp>
      <p:sp>
        <p:nvSpPr>
          <p:cNvPr id="7" name="矩形 6"/>
          <p:cNvSpPr/>
          <p:nvPr/>
        </p:nvSpPr>
        <p:spPr>
          <a:xfrm>
            <a:off x="476995" y="4006805"/>
            <a:ext cx="11234836" cy="1000980"/>
          </a:xfrm>
          <a:prstGeom prst="rect">
            <a:avLst/>
          </a:prstGeom>
        </p:spPr>
        <p:txBody>
          <a:bodyPr wrap="square">
            <a:spAutoFit/>
          </a:bodyPr>
          <a:lstStyle/>
          <a:p>
            <a:pPr algn="just">
              <a:lnSpc>
                <a:spcPct val="130000"/>
              </a:lnSpc>
              <a:spcAft>
                <a:spcPts val="0"/>
              </a:spcAft>
            </a:pPr>
            <a:r>
              <a:rPr lang="en-US" altLang="zh-CN" sz="2400" smtClean="0">
                <a:cs typeface="Times New Roman" panose="02020603050405020304" pitchFamily="18" charset="0"/>
              </a:rPr>
              <a:t>         </a:t>
            </a:r>
            <a:r>
              <a:rPr lang="zh-CN" altLang="zh-CN" sz="2400" smtClean="0">
                <a:cs typeface="Times New Roman" panose="02020603050405020304" pitchFamily="18" charset="0"/>
              </a:rPr>
              <a:t>发</a:t>
            </a:r>
            <a:r>
              <a:rPr lang="zh-CN" altLang="zh-CN" sz="2400">
                <a:cs typeface="Times New Roman" panose="02020603050405020304" pitchFamily="18" charset="0"/>
              </a:rPr>
              <a:t>挥村委会作用，加强宣传，提高村民的环保意识，可以给予一定的奖励和惩罚。</a:t>
            </a:r>
            <a:endParaRPr lang="zh-CN" altLang="zh-CN" sz="900">
              <a:solidFill>
                <a:srgbClr val="000000"/>
              </a:solidFill>
              <a:cs typeface="Times New Roman" panose="02020603050405020304" pitchFamily="18" charset="0"/>
            </a:endParaRPr>
          </a:p>
        </p:txBody>
      </p:sp>
      <p:sp>
        <p:nvSpPr>
          <p:cNvPr id="9" name="矩形 8"/>
          <p:cNvSpPr/>
          <p:nvPr/>
        </p:nvSpPr>
        <p:spPr>
          <a:xfrm>
            <a:off x="1414686" y="5197920"/>
            <a:ext cx="10153128" cy="646331"/>
          </a:xfrm>
          <a:prstGeom prst="rect">
            <a:avLst/>
          </a:prstGeom>
        </p:spPr>
        <p:txBody>
          <a:bodyPr wrap="square">
            <a:spAutoFit/>
          </a:bodyPr>
          <a:lstStyle/>
          <a:p>
            <a:pPr algn="just">
              <a:lnSpc>
                <a:spcPct val="150000"/>
              </a:lnSpc>
              <a:spcAft>
                <a:spcPts val="0"/>
              </a:spcAft>
            </a:pPr>
            <a:r>
              <a:rPr lang="zh-CN" altLang="zh-CN" sz="2400">
                <a:cs typeface="Times New Roman" panose="02020603050405020304" pitchFamily="18" charset="0"/>
              </a:rPr>
              <a:t>乡村旅游的景点停车困难、售卖食品不卫生等，答案言之有理即可。</a:t>
            </a:r>
            <a:endParaRPr lang="zh-CN" altLang="zh-CN" sz="900">
              <a:solidFill>
                <a:srgbClr val="000000"/>
              </a:solidFill>
              <a:cs typeface="Times New Roman" panose="02020603050405020304" pitchFamily="18" charset="0"/>
            </a:endParaRPr>
          </a:p>
        </p:txBody>
      </p:sp>
    </p:spTree>
    <p:extLst>
      <p:ext uri="{BB962C8B-B14F-4D97-AF65-F5344CB8AC3E}">
        <p14:creationId xmlns:p14="http://schemas.microsoft.com/office/powerpoint/2010/main" val="42550966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7" grpId="0"/>
      <p:bldP spid="9"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838831"/>
            <a:ext cx="11485848" cy="2238241"/>
          </a:xfrm>
        </p:spPr>
        <p:txBody>
          <a:bodyPr/>
          <a:lstStyle/>
          <a:p>
            <a:pPr hangingPunct="0">
              <a:spcAft>
                <a:spcPts val="0"/>
              </a:spcAft>
              <a:tabLst>
                <a:tab pos="2790825" algn="l"/>
                <a:tab pos="5490845" algn="l"/>
                <a:tab pos="801116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苏州中考</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月，某市召开公共交通价格调整听证会，参会的消费者代表、专家学者等对价格调整提出了意见和建议。召开听证会（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90825" algn="l"/>
                <a:tab pos="5490845" algn="l"/>
                <a:tab pos="80111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健全了基层群众自治机制</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推动了公民参与民主决策</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90825" algn="l"/>
                <a:tab pos="5490845" algn="l"/>
                <a:tab pos="80111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扩大了公民参政议政权利</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保障了公民参与民主选举</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9119542" y="2496286"/>
            <a:ext cx="389850" cy="461665"/>
          </a:xfrm>
          <a:prstGeom prst="rect">
            <a:avLst/>
          </a:prstGeom>
        </p:spPr>
        <p:txBody>
          <a:bodyPr wrap="none">
            <a:spAutoFit/>
          </a:bodyPr>
          <a:lstStyle/>
          <a:p>
            <a:r>
              <a:rPr lang="en-US" altLang="zh-CN" sz="2400" smtClean="0"/>
              <a:t>B</a:t>
            </a:r>
            <a:endParaRPr lang="zh-CN" altLang="en-US"/>
          </a:p>
        </p:txBody>
      </p:sp>
    </p:spTree>
    <p:extLst>
      <p:ext uri="{BB962C8B-B14F-4D97-AF65-F5344CB8AC3E}">
        <p14:creationId xmlns:p14="http://schemas.microsoft.com/office/powerpoint/2010/main" val="13325902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522923"/>
            <a:ext cx="11485848" cy="3346237"/>
          </a:xfrm>
        </p:spPr>
        <p:txBody>
          <a:bodyPr/>
          <a:lstStyle/>
          <a:p>
            <a:pPr hangingPunct="0">
              <a:spcAft>
                <a:spcPts val="0"/>
              </a:spcAft>
              <a:tabLst>
                <a:tab pos="2790825" algn="l"/>
                <a:tab pos="5490845" algn="l"/>
                <a:tab pos="801116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广西中考</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）脱贫攻坚，近</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亿人脱贫书写奇迹；乡村振兴，产业富民绘就希望画卷；教育改革，更多孩子享有优质教育资源；养老体系完善，老人安享幸福晚年</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在中国共产党的领导下，人民对美好生活的向往不断得以实现。这体现了中国共产党（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90825" algn="l"/>
                <a:tab pos="5490845" algn="l"/>
                <a:tab pos="80111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切实推进全面依法治国</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坚持以人民为中心的发展思想</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90825" algn="l"/>
                <a:tab pos="5490845" algn="l"/>
                <a:tab pos="80111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带领人民实现了中国梦</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领导地位的确立是人民的选择</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1791978" y="3284984"/>
            <a:ext cx="389850" cy="461665"/>
          </a:xfrm>
          <a:prstGeom prst="rect">
            <a:avLst/>
          </a:prstGeom>
        </p:spPr>
        <p:txBody>
          <a:bodyPr wrap="none">
            <a:spAutoFit/>
          </a:bodyPr>
          <a:lstStyle/>
          <a:p>
            <a:r>
              <a:rPr lang="en-US" altLang="zh-CN" sz="2400" smtClean="0"/>
              <a:t>B</a:t>
            </a:r>
            <a:endParaRPr lang="zh-CN" altLang="en-US"/>
          </a:p>
        </p:txBody>
      </p:sp>
    </p:spTree>
    <p:extLst>
      <p:ext uri="{BB962C8B-B14F-4D97-AF65-F5344CB8AC3E}">
        <p14:creationId xmlns:p14="http://schemas.microsoft.com/office/powerpoint/2010/main" val="38116355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788889"/>
            <a:ext cx="11485848" cy="2792239"/>
          </a:xfrm>
        </p:spPr>
        <p:txBody>
          <a:bodyPr/>
          <a:lstStyle/>
          <a:p>
            <a:pPr hangingPunct="0">
              <a:spcAft>
                <a:spcPts val="0"/>
              </a:spcAft>
              <a:tabLst>
                <a:tab pos="2790825" algn="l"/>
                <a:tab pos="5490845" algn="l"/>
                <a:tab pos="801116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下图</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方框中应分别填入的是（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90825" algn="l"/>
                <a:tab pos="5490845" algn="l"/>
                <a:tab pos="80111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依法执政</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规范政府的行政权</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90825" algn="l"/>
                <a:tab pos="5490845" algn="l"/>
                <a:tab pos="80111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依法行政</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规范政府的司法权</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90825" algn="l"/>
                <a:tab pos="5490845" algn="l"/>
                <a:tab pos="80111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依法执政</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规范政府的司法权</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90825" algn="l"/>
                <a:tab pos="5490845" algn="l"/>
                <a:tab pos="80111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依法行政</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规范政府的行政权</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5781296" y="1908206"/>
            <a:ext cx="407484" cy="461665"/>
          </a:xfrm>
          <a:prstGeom prst="rect">
            <a:avLst/>
          </a:prstGeom>
        </p:spPr>
        <p:txBody>
          <a:bodyPr wrap="none">
            <a:spAutoFit/>
          </a:bodyPr>
          <a:lstStyle/>
          <a:p>
            <a:r>
              <a:rPr lang="en-US" altLang="zh-CN" sz="2400"/>
              <a:t>D</a:t>
            </a:r>
            <a:endParaRPr lang="zh-CN" altLang="en-US"/>
          </a:p>
        </p:txBody>
      </p:sp>
    </p:spTree>
    <p:extLst>
      <p:ext uri="{BB962C8B-B14F-4D97-AF65-F5344CB8AC3E}">
        <p14:creationId xmlns:p14="http://schemas.microsoft.com/office/powerpoint/2010/main" val="3681138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100579"/>
            <a:ext cx="11485848" cy="1684244"/>
          </a:xfrm>
        </p:spPr>
        <p:txBody>
          <a:bodyPr/>
          <a:lstStyle/>
          <a:p>
            <a:pPr hangingPunct="0">
              <a:spcAft>
                <a:spcPts val="0"/>
              </a:spcAft>
              <a:tabLst>
                <a:tab pos="2790825" algn="l"/>
                <a:tab pos="5490845" algn="l"/>
                <a:tab pos="801116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徐州中考</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）因果关系是一个事件（</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即</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因</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）和另一个事件（</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即</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果</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）之间的作用关系。其中，后一事件被认为是前一事件的结果。以下内容属于这种因果关系的是（　　）</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4" name="表格 3"/>
          <p:cNvGraphicFramePr>
            <a:graphicFrameLocks noGrp="1"/>
          </p:cNvGraphicFramePr>
          <p:nvPr>
            <p:extLst>
              <p:ext uri="{D42A27DB-BD31-4B8C-83A1-F6EECF244321}">
                <p14:modId xmlns:p14="http://schemas.microsoft.com/office/powerpoint/2010/main" val="3882203321"/>
              </p:ext>
            </p:extLst>
          </p:nvPr>
        </p:nvGraphicFramePr>
        <p:xfrm>
          <a:off x="609600" y="2846040"/>
          <a:ext cx="10971213" cy="2743200"/>
        </p:xfrm>
        <a:graphic>
          <a:graphicData uri="http://schemas.openxmlformats.org/drawingml/2006/table">
            <a:tbl>
              <a:tblPr firstRow="1" firstCol="1" bandRow="1"/>
              <a:tblGrid>
                <a:gridCol w="1219999">
                  <a:extLst>
                    <a:ext uri="{9D8B030D-6E8A-4147-A177-3AD203B41FA5}">
                      <a16:colId xmlns:a16="http://schemas.microsoft.com/office/drawing/2014/main" val="58103184"/>
                    </a:ext>
                  </a:extLst>
                </a:gridCol>
                <a:gridCol w="4875607">
                  <a:extLst>
                    <a:ext uri="{9D8B030D-6E8A-4147-A177-3AD203B41FA5}">
                      <a16:colId xmlns:a16="http://schemas.microsoft.com/office/drawing/2014/main" val="1081329885"/>
                    </a:ext>
                  </a:extLst>
                </a:gridCol>
                <a:gridCol w="4875607">
                  <a:extLst>
                    <a:ext uri="{9D8B030D-6E8A-4147-A177-3AD203B41FA5}">
                      <a16:colId xmlns:a16="http://schemas.microsoft.com/office/drawing/2014/main" val="2381751401"/>
                    </a:ext>
                  </a:extLst>
                </a:gridCol>
              </a:tblGrid>
              <a:tr h="0">
                <a:tc>
                  <a:txBody>
                    <a:bodyPr/>
                    <a:lstStyle/>
                    <a:p>
                      <a:pPr algn="ctr" hangingPunct="0">
                        <a:lnSpc>
                          <a:spcPct val="150000"/>
                        </a:lnSpc>
                        <a:spcAft>
                          <a:spcPts val="0"/>
                        </a:spcAft>
                        <a:tabLst>
                          <a:tab pos="2790825" algn="l"/>
                          <a:tab pos="5490845" algn="l"/>
                          <a:tab pos="8011160" algn="l"/>
                        </a:tabLst>
                      </a:pPr>
                      <a:r>
                        <a:rPr lang="zh-CN" sz="240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选项</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2790825" algn="l"/>
                          <a:tab pos="5490845" algn="l"/>
                          <a:tab pos="8011160" algn="l"/>
                        </a:tabLst>
                      </a:pPr>
                      <a:r>
                        <a:rPr lang="zh-CN" sz="240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因</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2790825" algn="l"/>
                          <a:tab pos="5490845" algn="l"/>
                          <a:tab pos="8011160" algn="l"/>
                        </a:tabLst>
                      </a:pPr>
                      <a:r>
                        <a:rPr lang="zh-CN" sz="240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果</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944155963"/>
                  </a:ext>
                </a:extLst>
              </a:tr>
              <a:tr h="0">
                <a:tc>
                  <a:txBody>
                    <a:bodyPr/>
                    <a:lstStyle/>
                    <a:p>
                      <a:pPr algn="ctr" hangingPunct="0">
                        <a:lnSpc>
                          <a:spcPct val="150000"/>
                        </a:lnSpc>
                        <a:spcAft>
                          <a:spcPts val="0"/>
                        </a:spcAft>
                        <a:tabLst>
                          <a:tab pos="2790825" algn="l"/>
                          <a:tab pos="5490845" algn="l"/>
                          <a:tab pos="80111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2790825" algn="l"/>
                          <a:tab pos="5490845" algn="l"/>
                          <a:tab pos="8011160" algn="l"/>
                        </a:tabLst>
                      </a:pP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节约资源和保护环境</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2790825" algn="l"/>
                          <a:tab pos="5490845" algn="l"/>
                          <a:tab pos="8011160" algn="l"/>
                        </a:tabLst>
                      </a:pP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人口、资源、环境问题</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600218549"/>
                  </a:ext>
                </a:extLst>
              </a:tr>
              <a:tr h="0">
                <a:tc>
                  <a:txBody>
                    <a:bodyPr/>
                    <a:lstStyle/>
                    <a:p>
                      <a:pPr algn="ctr" hangingPunct="0">
                        <a:lnSpc>
                          <a:spcPct val="150000"/>
                        </a:lnSpc>
                        <a:spcAft>
                          <a:spcPts val="0"/>
                        </a:spcAft>
                        <a:tabLst>
                          <a:tab pos="2790825" algn="l"/>
                          <a:tab pos="5490845" algn="l"/>
                          <a:tab pos="80111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2790825" algn="l"/>
                          <a:tab pos="5490845" algn="l"/>
                          <a:tab pos="8011160" algn="l"/>
                        </a:tabLst>
                      </a:pP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按劳分配</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2790825" algn="l"/>
                          <a:tab pos="5490845" algn="l"/>
                          <a:tab pos="8011160" algn="l"/>
                        </a:tabLst>
                      </a:pP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生产资料公有制</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183085831"/>
                  </a:ext>
                </a:extLst>
              </a:tr>
              <a:tr h="0">
                <a:tc>
                  <a:txBody>
                    <a:bodyPr/>
                    <a:lstStyle/>
                    <a:p>
                      <a:pPr algn="ctr" hangingPunct="0">
                        <a:lnSpc>
                          <a:spcPct val="150000"/>
                        </a:lnSpc>
                        <a:spcAft>
                          <a:spcPts val="0"/>
                        </a:spcAft>
                        <a:tabLst>
                          <a:tab pos="2790825" algn="l"/>
                          <a:tab pos="5490845" algn="l"/>
                          <a:tab pos="80111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2790825" algn="l"/>
                          <a:tab pos="5490845" algn="l"/>
                          <a:tab pos="8011160" algn="l"/>
                        </a:tabLst>
                      </a:pP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违法犯罪行为</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2790825" algn="l"/>
                          <a:tab pos="5490845" algn="l"/>
                          <a:tab pos="8011160" algn="l"/>
                        </a:tabLst>
                      </a:pP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承担法律责任</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55659215"/>
                  </a:ext>
                </a:extLst>
              </a:tr>
              <a:tr h="0">
                <a:tc>
                  <a:txBody>
                    <a:bodyPr/>
                    <a:lstStyle/>
                    <a:p>
                      <a:pPr algn="ctr" hangingPunct="0">
                        <a:lnSpc>
                          <a:spcPct val="150000"/>
                        </a:lnSpc>
                        <a:spcAft>
                          <a:spcPts val="0"/>
                        </a:spcAft>
                        <a:tabLst>
                          <a:tab pos="2790825" algn="l"/>
                          <a:tab pos="5490845" algn="l"/>
                          <a:tab pos="801116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D</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2790825" algn="l"/>
                          <a:tab pos="5490845" algn="l"/>
                          <a:tab pos="8011160" algn="l"/>
                        </a:tabLst>
                      </a:pP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中国特色社会主义道路</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2790825" algn="l"/>
                          <a:tab pos="5490845" algn="l"/>
                          <a:tab pos="8011160" algn="l"/>
                        </a:tabLst>
                      </a:pP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中国国情</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886428575"/>
                  </a:ext>
                </a:extLst>
              </a:tr>
            </a:tbl>
          </a:graphicData>
        </a:graphic>
      </p:graphicFrame>
      <p:sp>
        <p:nvSpPr>
          <p:cNvPr id="5" name="矩形 4"/>
          <p:cNvSpPr/>
          <p:nvPr/>
        </p:nvSpPr>
        <p:spPr>
          <a:xfrm>
            <a:off x="2117514" y="2305906"/>
            <a:ext cx="407484" cy="461665"/>
          </a:xfrm>
          <a:prstGeom prst="rect">
            <a:avLst/>
          </a:prstGeom>
        </p:spPr>
        <p:txBody>
          <a:bodyPr wrap="none">
            <a:spAutoFit/>
          </a:bodyPr>
          <a:lstStyle/>
          <a:p>
            <a:r>
              <a:rPr lang="en-US" altLang="zh-CN" sz="2400" smtClean="0"/>
              <a:t>C</a:t>
            </a:r>
            <a:endParaRPr lang="zh-CN" altLang="en-US"/>
          </a:p>
        </p:txBody>
      </p:sp>
    </p:spTree>
    <p:extLst>
      <p:ext uri="{BB962C8B-B14F-4D97-AF65-F5344CB8AC3E}">
        <p14:creationId xmlns:p14="http://schemas.microsoft.com/office/powerpoint/2010/main" val="10282034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522923"/>
            <a:ext cx="11485848" cy="3346237"/>
          </a:xfrm>
        </p:spPr>
        <p:txBody>
          <a:bodyPr/>
          <a:lstStyle/>
          <a:p>
            <a:pPr hangingPunct="0">
              <a:spcAft>
                <a:spcPts val="0"/>
              </a:spcAft>
              <a:tabLst>
                <a:tab pos="2790825" algn="l"/>
                <a:tab pos="5490845" algn="l"/>
                <a:tab pos="801116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无锡中考</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）无锡某技术学院高级技师陈某入围</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2023</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大国工匠年度人物</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50</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人候选名单。作为全国劳动模范、全国技术能手，他展现了无锡产业工人昂扬的精气神。开展</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大国工匠年度人物</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评选活动给我们的启示有（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90825" algn="l"/>
                <a:tab pos="5490845" algn="l"/>
                <a:tab pos="8011160"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实现中国梦需要我们弘扬中国精神</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体力劳动者更值得我们尊敬和学习</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发扬实干精神</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创造新时代的辉煌</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④</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劳动是财富的源泉</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也是幸福的源泉</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90825" algn="l"/>
                <a:tab pos="5490845" algn="l"/>
                <a:tab pos="80111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.①②③</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.①②④</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.①③④</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.②③④</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9407574" y="2743590"/>
            <a:ext cx="407484" cy="461665"/>
          </a:xfrm>
          <a:prstGeom prst="rect">
            <a:avLst/>
          </a:prstGeom>
        </p:spPr>
        <p:txBody>
          <a:bodyPr wrap="none">
            <a:spAutoFit/>
          </a:bodyPr>
          <a:lstStyle/>
          <a:p>
            <a:r>
              <a:rPr lang="en-US" altLang="zh-CN" sz="2400" smtClean="0"/>
              <a:t>C</a:t>
            </a:r>
            <a:endParaRPr lang="zh-CN" altLang="en-US"/>
          </a:p>
        </p:txBody>
      </p:sp>
    </p:spTree>
    <p:extLst>
      <p:ext uri="{BB962C8B-B14F-4D97-AF65-F5344CB8AC3E}">
        <p14:creationId xmlns:p14="http://schemas.microsoft.com/office/powerpoint/2010/main" val="38437013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594931"/>
            <a:ext cx="11485848" cy="3346237"/>
          </a:xfrm>
        </p:spPr>
        <p:txBody>
          <a:bodyPr/>
          <a:lstStyle/>
          <a:p>
            <a:pPr hangingPunct="0">
              <a:spcAft>
                <a:spcPts val="0"/>
              </a:spcAft>
              <a:tabLst>
                <a:tab pos="2790825" algn="l"/>
                <a:tab pos="5490845" algn="l"/>
                <a:tab pos="801116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7</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辽宁中考</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）某电影以某市第一中学</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西藏班</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为原型，聚焦汉族教师与藏族学生的学习、生活故事，展现了</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汉藏一家亲</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的民族深情，生动诠释了党中央援藏政策的重要意义。援藏政策有利</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于（</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90825" algn="l"/>
                <a:tab pos="5490845" algn="l"/>
                <a:tab pos="8011160"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促进民族关系更加融洽</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民族区域自治制度的确立</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90825" algn="l"/>
                <a:tab pos="5490845" algn="l"/>
                <a:tab pos="8011160"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消除各民族之间的差异</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④</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铸牢中华民族共同体意识</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90825" algn="l"/>
                <a:tab pos="5490845" algn="l"/>
                <a:tab pos="80111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.①②</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.①④</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.②③</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.③④</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5764044" y="2806972"/>
            <a:ext cx="389850" cy="461665"/>
          </a:xfrm>
          <a:prstGeom prst="rect">
            <a:avLst/>
          </a:prstGeom>
        </p:spPr>
        <p:txBody>
          <a:bodyPr wrap="none">
            <a:spAutoFit/>
          </a:bodyPr>
          <a:lstStyle/>
          <a:p>
            <a:r>
              <a:rPr lang="en-US" altLang="zh-CN" sz="2400" smtClean="0"/>
              <a:t>B</a:t>
            </a:r>
            <a:endParaRPr lang="zh-CN" altLang="en-US"/>
          </a:p>
        </p:txBody>
      </p:sp>
    </p:spTree>
    <p:extLst>
      <p:ext uri="{BB962C8B-B14F-4D97-AF65-F5344CB8AC3E}">
        <p14:creationId xmlns:p14="http://schemas.microsoft.com/office/powerpoint/2010/main" val="7532443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256957"/>
            <a:ext cx="11485848" cy="3900235"/>
          </a:xfrm>
        </p:spPr>
        <p:txBody>
          <a:bodyPr/>
          <a:lstStyle/>
          <a:p>
            <a:pPr hangingPunct="0">
              <a:spcAft>
                <a:spcPts val="0"/>
              </a:spcAft>
              <a:tabLst>
                <a:tab pos="2790825" algn="l"/>
                <a:tab pos="5490845" algn="l"/>
                <a:tab pos="801116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8</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江西中考</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）澳门回归祖国以来，本地生产总值已从</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1999</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年的</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519</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亿澳门元增加到仅</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年上半年就达到</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2043</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亿澳门元，同比实质增长</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15</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7</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％，人均</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GDP</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在世界名列前茅。这表明（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90825" algn="l"/>
                <a:tab pos="5490845" algn="l"/>
                <a:tab pos="80111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一国两制</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实践取得举世公认的成功</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90825" algn="l"/>
                <a:tab pos="5490845" algn="l"/>
                <a:tab pos="80111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澳人治澳</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得以贯彻</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实现同步同等富裕</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90825" algn="l"/>
                <a:tab pos="5490845" algn="l"/>
                <a:tab pos="80111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两岸经济合作制度化</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中华民族经济不断壮大</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90825" algn="l"/>
                <a:tab pos="5490845" algn="l"/>
                <a:tab pos="80111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民族区域自治制度是我国的一项基本政治制度</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3024740" y="2464019"/>
            <a:ext cx="407484" cy="461665"/>
          </a:xfrm>
          <a:prstGeom prst="rect">
            <a:avLst/>
          </a:prstGeom>
        </p:spPr>
        <p:txBody>
          <a:bodyPr wrap="none">
            <a:spAutoFit/>
          </a:bodyPr>
          <a:lstStyle/>
          <a:p>
            <a:r>
              <a:rPr lang="en-US" altLang="zh-CN" sz="2400" smtClean="0"/>
              <a:t>A</a:t>
            </a:r>
            <a:endParaRPr lang="zh-CN" altLang="en-US"/>
          </a:p>
        </p:txBody>
      </p:sp>
    </p:spTree>
    <p:extLst>
      <p:ext uri="{BB962C8B-B14F-4D97-AF65-F5344CB8AC3E}">
        <p14:creationId xmlns:p14="http://schemas.microsoft.com/office/powerpoint/2010/main" val="37894491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590</TotalTime>
  <Words>3383</Words>
  <Application>Microsoft Office PowerPoint</Application>
  <PresentationFormat>自定义</PresentationFormat>
  <Paragraphs>136</Paragraphs>
  <Slides>26</Slides>
  <Notes>0</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26</vt:i4>
      </vt:variant>
    </vt:vector>
  </HeadingPairs>
  <TitlesOfParts>
    <vt:vector size="34" baseType="lpstr">
      <vt:lpstr>Calibri</vt:lpstr>
      <vt:lpstr>黑体</vt:lpstr>
      <vt:lpstr>楷体</vt:lpstr>
      <vt:lpstr>宋体</vt:lpstr>
      <vt:lpstr>微软雅黑</vt:lpstr>
      <vt:lpstr>Arial</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Administrator</cp:lastModifiedBy>
  <cp:revision>602</cp:revision>
  <dcterms:created xsi:type="dcterms:W3CDTF">2020-11-06T05:24:00Z</dcterms:created>
  <dcterms:modified xsi:type="dcterms:W3CDTF">2025-11-16T02:52:40Z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2052-11.1.0.9021</vt:lpwstr>
  </property>
</Properties>
</file>